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4" r:id="rId4"/>
    <p:sldId id="273" r:id="rId5"/>
    <p:sldId id="280" r:id="rId6"/>
    <p:sldId id="260" r:id="rId7"/>
    <p:sldId id="281" r:id="rId8"/>
    <p:sldId id="261" r:id="rId9"/>
    <p:sldId id="275" r:id="rId10"/>
    <p:sldId id="276" r:id="rId11"/>
    <p:sldId id="277" r:id="rId12"/>
    <p:sldId id="267" r:id="rId13"/>
    <p:sldId id="278" r:id="rId14"/>
    <p:sldId id="282" r:id="rId15"/>
    <p:sldId id="262" r:id="rId16"/>
    <p:sldId id="268" r:id="rId17"/>
    <p:sldId id="270" r:id="rId18"/>
    <p:sldId id="271" r:id="rId19"/>
    <p:sldId id="272" r:id="rId20"/>
    <p:sldId id="283" r:id="rId21"/>
    <p:sldId id="279" r:id="rId22"/>
    <p:sldId id="284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1D2AD21C-3807-5244-BE5B-F5047E37D82A}">
          <p14:sldIdLst>
            <p14:sldId id="256"/>
          </p14:sldIdLst>
        </p14:section>
        <p14:section name="Intro" id="{F969D47F-1C39-BD44-8D52-E10BC402FBEE}">
          <p14:sldIdLst>
            <p14:sldId id="257"/>
            <p14:sldId id="264"/>
            <p14:sldId id="273"/>
          </p14:sldIdLst>
        </p14:section>
        <p14:section name="Voice control" id="{BB827186-CCD2-F744-A802-70229D3C3345}">
          <p14:sldIdLst>
            <p14:sldId id="280"/>
            <p14:sldId id="260"/>
          </p14:sldIdLst>
        </p14:section>
        <p14:section name="Face tracking" id="{0D8EC42B-4DA4-AF4D-BC6A-DCA663F33433}">
          <p14:sldIdLst>
            <p14:sldId id="281"/>
            <p14:sldId id="261"/>
            <p14:sldId id="275"/>
            <p14:sldId id="276"/>
            <p14:sldId id="277"/>
            <p14:sldId id="267"/>
            <p14:sldId id="278"/>
          </p14:sldIdLst>
        </p14:section>
        <p14:section name="Gesture control" id="{C5EA05F4-A013-574D-A282-5F53C16A7A0F}">
          <p14:sldIdLst>
            <p14:sldId id="282"/>
            <p14:sldId id="262"/>
            <p14:sldId id="268"/>
            <p14:sldId id="270"/>
            <p14:sldId id="271"/>
          </p14:sldIdLst>
        </p14:section>
        <p14:section name="Outro" id="{13A7D5FF-5FCD-ED47-885E-130644A0404C}">
          <p14:sldIdLst>
            <p14:sldId id="272"/>
          </p14:sldIdLst>
        </p14:section>
        <p14:section name="Backup" id="{3BB1DC1A-5D59-7D4D-B152-BDAE98774EED}">
          <p14:sldIdLst>
            <p14:sldId id="283"/>
            <p14:sldId id="279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29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15"/>
  </p:normalViewPr>
  <p:slideViewPr>
    <p:cSldViewPr snapToGrid="0" snapToObjects="1">
      <p:cViewPr varScale="1">
        <p:scale>
          <a:sx n="106" d="100"/>
          <a:sy n="106" d="100"/>
        </p:scale>
        <p:origin x="552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BCB61-D072-8542-BF77-DBEA90012AFF}" type="datetimeFigureOut">
              <a:rPr lang="de-DE" smtClean="0"/>
              <a:t>19.06.22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1A7238-AC93-B748-AA48-AE9320CC8FD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725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A7238-AC93-B748-AA48-AE9320CC8FD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9273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A7238-AC93-B748-AA48-AE9320CC8FD0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3287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1A7238-AC93-B748-AA48-AE9320CC8FD0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5137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A4F9C7-44FB-3076-9553-A90D4F2C9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35FBBB-74AB-923E-5A3D-EA7947A3D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9E1E23-E123-E12B-2E06-E2A69D228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9F233-2A86-5A41-AC61-9AD0785E1330}" type="datetimeFigureOut">
              <a:rPr lang="de-DE" smtClean="0"/>
              <a:t>19.06.22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FCDD60-DF05-F167-8A63-ACA4926FD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CD592B1-7A84-EC80-5234-32EBA56E2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09E93-57B3-7C43-A794-77DCFDCF69E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7993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47427C-311F-4FCA-FF6C-3E616E030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01FE648-C751-780E-FA99-743773F4D4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BEAAD8-D2A9-819D-49EB-C3C68A840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9F233-2A86-5A41-AC61-9AD0785E1330}" type="datetimeFigureOut">
              <a:rPr lang="de-DE" smtClean="0"/>
              <a:t>19.06.22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4D4685-87EB-6520-85A9-C31B5DC81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3063D0-A366-6F0C-F1ED-F958BEA4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09E93-57B3-7C43-A794-77DCFDCF69E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0768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A4CBA1C-AE14-66E5-02C8-8895935B50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FE203B6-D034-7C7C-34D9-F8031962E1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4D861E-B02F-52A3-E17A-9DD89454D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9F233-2A86-5A41-AC61-9AD0785E1330}" type="datetimeFigureOut">
              <a:rPr lang="de-DE" smtClean="0"/>
              <a:t>19.06.22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8B03A9-5BA6-EDF6-9900-0C7395BB0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F70AD1-06F8-46C7-BD2B-79A60E8DE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09E93-57B3-7C43-A794-77DCFDCF69E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460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D30524-89C7-15E2-2428-8D3DFFC75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09BF11-4C95-17C7-7D50-871B5C3DE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48C6A4-7172-5FD1-B01D-2620D934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9F233-2A86-5A41-AC61-9AD0785E1330}" type="datetimeFigureOut">
              <a:rPr lang="de-DE" smtClean="0"/>
              <a:t>19.06.22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D07BD79-C197-7EF8-A33D-A10BE1D44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BB735B-CC9C-13F6-02A1-22ACDC55F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09E93-57B3-7C43-A794-77DCFDCF69E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025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E454B3-12BF-44A7-1096-919C3411A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815994-0D7E-EB11-AE0C-75D36155C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D205FA4-DB2E-AD95-74E6-FC8A37F59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9F233-2A86-5A41-AC61-9AD0785E1330}" type="datetimeFigureOut">
              <a:rPr lang="de-DE" smtClean="0"/>
              <a:t>19.06.22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CC8B757-4D48-DE91-92EF-15807AEA6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CA9175-0018-3F21-06B5-A7A4BA82C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09E93-57B3-7C43-A794-77DCFDCF69E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6032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0628AC-554F-0E88-0BA4-8A973E006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724D46-D663-F7DF-2C42-E65F678EC9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3140E0A-FD37-212A-9517-C31D6A7613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74BE134-9F15-6089-1BEF-3B9DE043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9F233-2A86-5A41-AC61-9AD0785E1330}" type="datetimeFigureOut">
              <a:rPr lang="de-DE" smtClean="0"/>
              <a:t>19.06.22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753265-1637-86A8-81C4-B533453AB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6159C0A-1937-685D-D80B-A7A167815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09E93-57B3-7C43-A794-77DCFDCF69E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5697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10F4F2-7ED9-A4C3-027D-7D409325D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B7DF5F-8001-C22F-6B93-01747CAA9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BDED409-E84B-6AA3-DAB7-E1589CE48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855373F-B9E4-E17D-9A12-0F3C178589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3F81D42-8F45-D555-9159-2B7807D3AE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72A7270-DA02-4D99-BF5F-2223A53A2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9F233-2A86-5A41-AC61-9AD0785E1330}" type="datetimeFigureOut">
              <a:rPr lang="de-DE" smtClean="0"/>
              <a:t>19.06.22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9C90F2D-7071-AE69-04C6-120E0DC2F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C2719C7-A331-B1A5-76AC-9655D0F5C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09E93-57B3-7C43-A794-77DCFDCF69E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1472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2DD0F3-AAFD-D56E-E290-20F154966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079B93C-6711-FC8B-E625-4ED63541C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9F233-2A86-5A41-AC61-9AD0785E1330}" type="datetimeFigureOut">
              <a:rPr lang="de-DE" smtClean="0"/>
              <a:t>19.06.22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B4D8A2E-1FF7-B3A8-7501-9B3E5A739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A160F1-2231-0D94-8411-6DD113F67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09E93-57B3-7C43-A794-77DCFDCF69E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300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080FA21-371E-4B15-6FC8-61FE01B71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9F233-2A86-5A41-AC61-9AD0785E1330}" type="datetimeFigureOut">
              <a:rPr lang="de-DE" smtClean="0"/>
              <a:t>19.06.22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0D0CCD4-37AC-75DC-EB57-4855096D6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979801-6730-0C64-F4F5-348D7A5FB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09E93-57B3-7C43-A794-77DCFDCF69E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8904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F6467B-35CF-4C09-E4F4-D402A183C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4CE796-B894-BEB8-A4EC-BAE4301BD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D2D6BC6-F233-6B53-9F81-AD930E38CA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77B4D13-075A-88BC-8521-C826C017F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9F233-2A86-5A41-AC61-9AD0785E1330}" type="datetimeFigureOut">
              <a:rPr lang="de-DE" smtClean="0"/>
              <a:t>19.06.22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9F30AC-7814-BB7D-8CCC-7CE437B95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4BAB0E8-34A1-F843-584F-EA86160A8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09E93-57B3-7C43-A794-77DCFDCF69E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7768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7628BF-25D3-1090-B833-B7353EFF6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D1922AE-4DB0-5CAE-9E08-D0644B0AA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5EAF073-1E7B-3715-22B7-809C5868F9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3B674BA-92F8-89E8-8201-625789ECA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9F233-2A86-5A41-AC61-9AD0785E1330}" type="datetimeFigureOut">
              <a:rPr lang="de-DE" smtClean="0"/>
              <a:t>19.06.22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A870C9E-B114-360A-3967-4ABE03B1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33A4EB-1775-F2DB-C95B-0ED6370C4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09E93-57B3-7C43-A794-77DCFDCF69E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1693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2E4672B-F397-4FE4-B06A-D63EE3B32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471768-5D97-F61C-E709-9939D29FC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E2C262-B801-6345-DF31-6C0ADE8318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09F233-2A86-5A41-AC61-9AD0785E1330}" type="datetimeFigureOut">
              <a:rPr lang="de-DE" smtClean="0"/>
              <a:t>19.06.22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AF7D6D-E8C4-35C6-EA64-4CF09C6F7C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A1E5BC-1FE9-0774-0EA7-9585DF4AA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09E93-57B3-7C43-A794-77DCFDCF69E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0442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rone flying over a field">
            <a:extLst>
              <a:ext uri="{FF2B5EF4-FFF2-40B4-BE49-F238E27FC236}">
                <a16:creationId xmlns:a16="http://schemas.microsoft.com/office/drawing/2014/main" id="{885DA5F1-D823-962B-5022-76A262F307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1B8EF5-BABE-DF5E-6283-5C8DB10A44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4000" noProof="0" dirty="0"/>
              <a:t>A drone named </a:t>
            </a:r>
            <a:r>
              <a:rPr lang="en-US" sz="4000" b="1" dirty="0">
                <a:solidFill>
                  <a:srgbClr val="7729A0"/>
                </a:solidFill>
              </a:rPr>
              <a:t>“Spicy“…</a:t>
            </a:r>
            <a:endParaRPr lang="en-US" sz="4400" b="1" dirty="0">
              <a:solidFill>
                <a:srgbClr val="7729A0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BB4BD19-33B6-4690-45C1-74E886D8D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en-US" sz="2000" noProof="0"/>
              <a:t>Philip Witte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40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93167C-41E8-A44F-5C36-FD0D843B5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729A0"/>
                </a:solidFill>
              </a:rPr>
              <a:t>Face tracking </a:t>
            </a:r>
            <a:r>
              <a:rPr lang="en-US" noProof="0" dirty="0"/>
              <a:t>– workflow/generate data</a:t>
            </a: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2F61FB68-1248-D6F9-D84F-DDD9DF2B6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770" y="1537176"/>
            <a:ext cx="4284311" cy="48564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0A0CA3D-0C77-2732-E106-2650F5D51B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81370" y="1554761"/>
            <a:ext cx="60960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0DD97AE-CDB5-2E09-F68E-A40D2B809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862"/>
          <a:stretch/>
        </p:blipFill>
        <p:spPr bwMode="auto">
          <a:xfrm>
            <a:off x="5381370" y="4168775"/>
            <a:ext cx="60960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AA5EE303-7493-0035-83E8-4C39AD173FD3}"/>
              </a:ext>
            </a:extLst>
          </p:cNvPr>
          <p:cNvCxnSpPr>
            <a:cxnSpLocks/>
          </p:cNvCxnSpPr>
          <p:nvPr/>
        </p:nvCxnSpPr>
        <p:spPr>
          <a:xfrm>
            <a:off x="5414073" y="1554549"/>
            <a:ext cx="0" cy="483902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287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93167C-41E8-A44F-5C36-FD0D843B5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729A0"/>
                </a:solidFill>
              </a:rPr>
              <a:t>Face tracking </a:t>
            </a:r>
            <a:r>
              <a:rPr lang="en-US" noProof="0" dirty="0"/>
              <a:t>– workflow/create</a:t>
            </a:r>
            <a:r>
              <a:rPr lang="en-US" dirty="0"/>
              <a:t> </a:t>
            </a:r>
            <a:r>
              <a:rPr lang="en-US" noProof="0" dirty="0"/>
              <a:t>network</a:t>
            </a:r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198C6E50-DBEB-80F4-5DBB-67D970E01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269" y="1567333"/>
            <a:ext cx="4279900" cy="48514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569CCB20-4967-CC4F-11B1-2E770173AF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9340" y="1951164"/>
            <a:ext cx="6493725" cy="353523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BB69987A-1A69-6A27-F6B8-1F524EAF0DBA}"/>
              </a:ext>
            </a:extLst>
          </p:cNvPr>
          <p:cNvSpPr txBox="1"/>
          <p:nvPr/>
        </p:nvSpPr>
        <p:spPr>
          <a:xfrm>
            <a:off x="5917688" y="5779568"/>
            <a:ext cx="5617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i="1" dirty="0"/>
              <a:t>Remark: Tried ‘</a:t>
            </a:r>
            <a:r>
              <a:rPr lang="en-US" sz="1600" i="1" dirty="0" err="1"/>
              <a:t>Mobilenet</a:t>
            </a:r>
            <a:r>
              <a:rPr lang="en-US" sz="1600" i="1" dirty="0"/>
              <a:t>’ and ‘VGG16’ as ‘</a:t>
            </a:r>
            <a:r>
              <a:rPr lang="en-US" sz="1600" i="1" dirty="0" err="1"/>
              <a:t>base_model</a:t>
            </a:r>
            <a:r>
              <a:rPr lang="en-US" sz="1600" i="1" dirty="0"/>
              <a:t>’ – vgg16 performed better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54838C4-D48F-5AA1-281C-DDAD7CF88CF6}"/>
              </a:ext>
            </a:extLst>
          </p:cNvPr>
          <p:cNvCxnSpPr>
            <a:cxnSpLocks/>
          </p:cNvCxnSpPr>
          <p:nvPr/>
        </p:nvCxnSpPr>
        <p:spPr>
          <a:xfrm>
            <a:off x="5414073" y="1554549"/>
            <a:ext cx="0" cy="483902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906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E23392-CDAF-D98C-C9B7-8E9DA2FC1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729A0"/>
                </a:solidFill>
              </a:rPr>
              <a:t>Face tracking </a:t>
            </a:r>
            <a:r>
              <a:rPr lang="en-US" noProof="0" dirty="0"/>
              <a:t>– result “needs improvement”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D4C06F6-CD64-167E-8BE6-71C566D475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540"/>
          <a:stretch/>
        </p:blipFill>
        <p:spPr bwMode="auto">
          <a:xfrm>
            <a:off x="992648" y="4178594"/>
            <a:ext cx="5144466" cy="195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C07A60C6-E7E9-4B17-C262-094A750D64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39960" y="1690688"/>
            <a:ext cx="4960371" cy="180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EFA7D585-34E1-F37A-F16E-56CA9A01AD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95624" y="4045353"/>
            <a:ext cx="4958899" cy="184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C672E12-C00F-9D36-13C4-774467E0A0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74" b="-2810"/>
          <a:stretch/>
        </p:blipFill>
        <p:spPr bwMode="auto">
          <a:xfrm>
            <a:off x="2246123" y="1573619"/>
            <a:ext cx="2640864" cy="212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feil nach unten 4">
            <a:extLst>
              <a:ext uri="{FF2B5EF4-FFF2-40B4-BE49-F238E27FC236}">
                <a16:creationId xmlns:a16="http://schemas.microsoft.com/office/drawing/2014/main" id="{44766A70-759F-17E3-7B04-117CD1D6A836}"/>
              </a:ext>
            </a:extLst>
          </p:cNvPr>
          <p:cNvSpPr/>
          <p:nvPr/>
        </p:nvSpPr>
        <p:spPr>
          <a:xfrm rot="10800000">
            <a:off x="4082904" y="3668809"/>
            <a:ext cx="244549" cy="459524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Kreuz 9">
            <a:extLst>
              <a:ext uri="{FF2B5EF4-FFF2-40B4-BE49-F238E27FC236}">
                <a16:creationId xmlns:a16="http://schemas.microsoft.com/office/drawing/2014/main" id="{8F2824E0-39DC-A904-E21C-66898A6EB486}"/>
              </a:ext>
            </a:extLst>
          </p:cNvPr>
          <p:cNvSpPr/>
          <p:nvPr/>
        </p:nvSpPr>
        <p:spPr>
          <a:xfrm>
            <a:off x="3451277" y="3743284"/>
            <a:ext cx="310573" cy="310573"/>
          </a:xfrm>
          <a:prstGeom prst="plus">
            <a:avLst>
              <a:gd name="adj" fmla="val 38601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 nach unten 10">
            <a:extLst>
              <a:ext uri="{FF2B5EF4-FFF2-40B4-BE49-F238E27FC236}">
                <a16:creationId xmlns:a16="http://schemas.microsoft.com/office/drawing/2014/main" id="{740BD281-DD4F-B368-B026-CA6E80A1D255}"/>
              </a:ext>
            </a:extLst>
          </p:cNvPr>
          <p:cNvSpPr/>
          <p:nvPr/>
        </p:nvSpPr>
        <p:spPr>
          <a:xfrm rot="10800000">
            <a:off x="2913318" y="3642228"/>
            <a:ext cx="244549" cy="459524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47C7BE-9513-687A-B3FB-CC87B91BFD07}"/>
              </a:ext>
            </a:extLst>
          </p:cNvPr>
          <p:cNvSpPr/>
          <p:nvPr/>
        </p:nvSpPr>
        <p:spPr>
          <a:xfrm>
            <a:off x="9414247" y="2595562"/>
            <a:ext cx="489098" cy="48078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?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868EB15-21C5-CA79-DD85-3C4BF70918C0}"/>
              </a:ext>
            </a:extLst>
          </p:cNvPr>
          <p:cNvSpPr/>
          <p:nvPr/>
        </p:nvSpPr>
        <p:spPr>
          <a:xfrm>
            <a:off x="3362541" y="2029454"/>
            <a:ext cx="1296007" cy="3179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Total </a:t>
            </a:r>
            <a:r>
              <a:rPr lang="de-DE" dirty="0" err="1">
                <a:solidFill>
                  <a:schemeClr val="tx1"/>
                </a:solidFill>
              </a:rPr>
              <a:t>loss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BD2A5E5-7282-48FC-5869-AE0F149F37FD}"/>
              </a:ext>
            </a:extLst>
          </p:cNvPr>
          <p:cNvSpPr/>
          <p:nvPr/>
        </p:nvSpPr>
        <p:spPr>
          <a:xfrm>
            <a:off x="1896411" y="4620667"/>
            <a:ext cx="1296007" cy="3179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Class </a:t>
            </a:r>
            <a:r>
              <a:rPr lang="de-DE" dirty="0" err="1">
                <a:solidFill>
                  <a:schemeClr val="tx1"/>
                </a:solidFill>
              </a:rPr>
              <a:t>loss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74D8FEC-8AAA-9CE6-1C5A-3CBCE8BAB6A4}"/>
              </a:ext>
            </a:extLst>
          </p:cNvPr>
          <p:cNvSpPr/>
          <p:nvPr/>
        </p:nvSpPr>
        <p:spPr>
          <a:xfrm>
            <a:off x="4610541" y="4599403"/>
            <a:ext cx="1296007" cy="546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dirty="0">
                <a:solidFill>
                  <a:schemeClr val="tx1"/>
                </a:solidFill>
              </a:rPr>
              <a:t>Regression </a:t>
            </a:r>
            <a:r>
              <a:rPr lang="de-DE" dirty="0" err="1">
                <a:solidFill>
                  <a:schemeClr val="tx1"/>
                </a:solidFill>
              </a:rPr>
              <a:t>loss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AA21597C-A4A9-84F3-9ED4-884B8E403A36}"/>
              </a:ext>
            </a:extLst>
          </p:cNvPr>
          <p:cNvCxnSpPr>
            <a:cxnSpLocks/>
          </p:cNvCxnSpPr>
          <p:nvPr/>
        </p:nvCxnSpPr>
        <p:spPr>
          <a:xfrm>
            <a:off x="6300066" y="1568768"/>
            <a:ext cx="0" cy="462544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00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E23392-CDAF-D98C-C9B7-8E9DA2FC1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12905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7729A0"/>
                </a:solidFill>
              </a:rPr>
              <a:t>Face tracking </a:t>
            </a:r>
            <a:r>
              <a:rPr lang="en-US" noProof="0" dirty="0"/>
              <a:t>– demo (w/ </a:t>
            </a:r>
            <a:r>
              <a:rPr lang="de-DE" dirty="0" err="1"/>
              <a:t>OpenCV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)</a:t>
            </a:r>
            <a:endParaRPr lang="en-US" noProof="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959374A-19E9-7323-C911-2AE7ECF80BC8}"/>
              </a:ext>
            </a:extLst>
          </p:cNvPr>
          <p:cNvSpPr/>
          <p:nvPr/>
        </p:nvSpPr>
        <p:spPr>
          <a:xfrm>
            <a:off x="3840480" y="2712720"/>
            <a:ext cx="4373880" cy="15392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See </a:t>
            </a:r>
            <a:r>
              <a:rPr lang="de-DE" dirty="0" err="1">
                <a:solidFill>
                  <a:sysClr val="windowText" lastClr="000000"/>
                </a:solidFill>
              </a:rPr>
              <a:t>video</a:t>
            </a:r>
            <a:r>
              <a:rPr lang="de-DE" dirty="0">
                <a:solidFill>
                  <a:sysClr val="windowText" lastClr="000000"/>
                </a:solidFill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</a:rPr>
              <a:t>folder</a:t>
            </a:r>
            <a:r>
              <a:rPr lang="de-DE" dirty="0">
                <a:solidFill>
                  <a:sysClr val="windowText" lastClr="000000"/>
                </a:solidFill>
              </a:rPr>
              <a:t> -&gt; „</a:t>
            </a:r>
            <a:r>
              <a:rPr lang="de-DE" dirty="0" err="1">
                <a:solidFill>
                  <a:sysClr val="windowText" lastClr="000000"/>
                </a:solidFill>
              </a:rPr>
              <a:t>face_tracking_short</a:t>
            </a:r>
            <a:r>
              <a:rPr lang="de-DE" dirty="0">
                <a:solidFill>
                  <a:sysClr val="windowText" lastClr="000000"/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30069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12DD8B6-0157-12F0-8AEB-AB36D973773F}"/>
              </a:ext>
            </a:extLst>
          </p:cNvPr>
          <p:cNvSpPr/>
          <p:nvPr/>
        </p:nvSpPr>
        <p:spPr>
          <a:xfrm>
            <a:off x="939114" y="3880021"/>
            <a:ext cx="6536724" cy="9267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19D53B-2A29-180E-88DE-45BF9B65D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978" y="2211860"/>
            <a:ext cx="10515600" cy="2222611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dirty="0"/>
              <a:t>Voice control</a:t>
            </a:r>
            <a:br>
              <a:rPr lang="en-US" b="1" dirty="0">
                <a:solidFill>
                  <a:srgbClr val="7729A0"/>
                </a:solidFill>
              </a:rPr>
            </a:br>
            <a:r>
              <a:rPr lang="en-US" dirty="0"/>
              <a:t>Face tracking</a:t>
            </a:r>
            <a:br>
              <a:rPr lang="en-US" dirty="0"/>
            </a:br>
            <a:r>
              <a:rPr lang="en-US" b="1" dirty="0">
                <a:solidFill>
                  <a:srgbClr val="7729A0"/>
                </a:solidFill>
              </a:rPr>
              <a:t>Gesture control</a:t>
            </a:r>
          </a:p>
        </p:txBody>
      </p:sp>
    </p:spTree>
    <p:extLst>
      <p:ext uri="{BB962C8B-B14F-4D97-AF65-F5344CB8AC3E}">
        <p14:creationId xmlns:p14="http://schemas.microsoft.com/office/powerpoint/2010/main" val="3529089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688C40-48B1-7C40-E996-4C116447A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729A0"/>
                </a:solidFill>
              </a:rPr>
              <a:t>Gesture control </a:t>
            </a:r>
            <a:r>
              <a:rPr lang="en-US" noProof="0" dirty="0"/>
              <a:t>– basic idea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FA3E881-E90E-4E91-B55E-E900F70B1A4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125" y="1740957"/>
            <a:ext cx="4373474" cy="310716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0026EB0-72A1-2473-055E-DF62E2D8473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0774" y="3321947"/>
            <a:ext cx="1623584" cy="3052339"/>
          </a:xfrm>
          <a:prstGeom prst="rect">
            <a:avLst/>
          </a:prstGeom>
        </p:spPr>
      </p:pic>
      <p:pic>
        <p:nvPicPr>
          <p:cNvPr id="3074" name="Picture 2" descr="What are Neural Networks? | IBM">
            <a:extLst>
              <a:ext uri="{FF2B5EF4-FFF2-40B4-BE49-F238E27FC236}">
                <a16:creationId xmlns:a16="http://schemas.microsoft.com/office/drawing/2014/main" id="{33E2D1E0-2B14-9D8A-AB58-BE5B0BA3C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0646" y="2407195"/>
            <a:ext cx="3127203" cy="222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F65C583D-A1F2-0A66-200B-A6C8AC0237B5}"/>
              </a:ext>
            </a:extLst>
          </p:cNvPr>
          <p:cNvCxnSpPr>
            <a:cxnSpLocks/>
          </p:cNvCxnSpPr>
          <p:nvPr/>
        </p:nvCxnSpPr>
        <p:spPr>
          <a:xfrm>
            <a:off x="6007198" y="1690688"/>
            <a:ext cx="0" cy="462544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31C3DC2B-70B4-BC60-9DC7-64CDC611A380}"/>
              </a:ext>
            </a:extLst>
          </p:cNvPr>
          <p:cNvGrpSpPr/>
          <p:nvPr/>
        </p:nvGrpSpPr>
        <p:grpSpPr>
          <a:xfrm>
            <a:off x="7881144" y="5399909"/>
            <a:ext cx="469556" cy="241670"/>
            <a:chOff x="8720007" y="5202193"/>
            <a:chExt cx="469556" cy="241670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A84A3109-584C-BA94-3E6D-F4D09605BF75}"/>
                </a:ext>
              </a:extLst>
            </p:cNvPr>
            <p:cNvSpPr/>
            <p:nvPr/>
          </p:nvSpPr>
          <p:spPr>
            <a:xfrm>
              <a:off x="8720007" y="5202193"/>
              <a:ext cx="469556" cy="61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D72A7FC-A546-5A2B-8259-1F8944E68CD8}"/>
                </a:ext>
              </a:extLst>
            </p:cNvPr>
            <p:cNvSpPr/>
            <p:nvPr/>
          </p:nvSpPr>
          <p:spPr>
            <a:xfrm>
              <a:off x="8720007" y="5382079"/>
              <a:ext cx="469556" cy="61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" name="Kreuz 7">
            <a:extLst>
              <a:ext uri="{FF2B5EF4-FFF2-40B4-BE49-F238E27FC236}">
                <a16:creationId xmlns:a16="http://schemas.microsoft.com/office/drawing/2014/main" id="{CD3E8CD3-B3FA-A3E9-046B-EF093B005B87}"/>
              </a:ext>
            </a:extLst>
          </p:cNvPr>
          <p:cNvSpPr/>
          <p:nvPr/>
        </p:nvSpPr>
        <p:spPr>
          <a:xfrm>
            <a:off x="5734636" y="2306631"/>
            <a:ext cx="545123" cy="545123"/>
          </a:xfrm>
          <a:prstGeom prst="plus">
            <a:avLst>
              <a:gd name="adj" fmla="val 38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416C476-400E-6AAB-F23C-C272567BCA70}"/>
              </a:ext>
            </a:extLst>
          </p:cNvPr>
          <p:cNvSpPr txBox="1"/>
          <p:nvPr/>
        </p:nvSpPr>
        <p:spPr>
          <a:xfrm>
            <a:off x="8720006" y="5046194"/>
            <a:ext cx="2456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3200" b="1" dirty="0"/>
              <a:t>Gesture recognition!</a:t>
            </a:r>
            <a:endParaRPr lang="en-US" sz="320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C53FAF2-4F19-A284-01DA-C4022CB0668A}"/>
              </a:ext>
            </a:extLst>
          </p:cNvPr>
          <p:cNvSpPr txBox="1"/>
          <p:nvPr/>
        </p:nvSpPr>
        <p:spPr>
          <a:xfrm>
            <a:off x="6662515" y="1778028"/>
            <a:ext cx="3172571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400" b="1" dirty="0"/>
              <a:t>Deep neuronal network</a:t>
            </a:r>
            <a:endParaRPr lang="en-US" sz="24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B920297-BBA0-8EEF-756B-65D2D0BE3C75}"/>
              </a:ext>
            </a:extLst>
          </p:cNvPr>
          <p:cNvSpPr txBox="1"/>
          <p:nvPr/>
        </p:nvSpPr>
        <p:spPr>
          <a:xfrm>
            <a:off x="605125" y="5146279"/>
            <a:ext cx="3172571" cy="9079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400" b="1" dirty="0" err="1"/>
              <a:t>Mediapipe</a:t>
            </a:r>
            <a:r>
              <a:rPr lang="en-US" sz="2400" b="1" dirty="0"/>
              <a:t> </a:t>
            </a:r>
          </a:p>
          <a:p>
            <a:pPr algn="ctr">
              <a:spcBef>
                <a:spcPts val="600"/>
              </a:spcBef>
            </a:pPr>
            <a:r>
              <a:rPr lang="en-US" sz="2400" b="1" dirty="0"/>
              <a:t>hand model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14034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5E7717-6458-9546-D748-2A9E0D4E7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729A0"/>
                </a:solidFill>
              </a:rPr>
              <a:t>Gesture control </a:t>
            </a:r>
            <a:r>
              <a:rPr lang="en-US" noProof="0" dirty="0"/>
              <a:t>– workflow/create network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2133D7A-1823-63A2-6A43-7CD4D7C57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269" y="1554549"/>
            <a:ext cx="4267200" cy="2463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9572735A-82FF-DFA2-BA29-0FAB6DA8CAB9}"/>
              </a:ext>
            </a:extLst>
          </p:cNvPr>
          <p:cNvCxnSpPr>
            <a:cxnSpLocks/>
          </p:cNvCxnSpPr>
          <p:nvPr/>
        </p:nvCxnSpPr>
        <p:spPr>
          <a:xfrm>
            <a:off x="5414073" y="1554549"/>
            <a:ext cx="0" cy="504395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04B7EE80-4444-75CD-E80A-B7023BD126EF}"/>
              </a:ext>
            </a:extLst>
          </p:cNvPr>
          <p:cNvCxnSpPr>
            <a:cxnSpLocks/>
          </p:cNvCxnSpPr>
          <p:nvPr/>
        </p:nvCxnSpPr>
        <p:spPr>
          <a:xfrm>
            <a:off x="5414073" y="1554549"/>
            <a:ext cx="0" cy="483902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AAF254C9-C05C-FE62-B1F0-36BACD8BE4E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6677" y="1690688"/>
            <a:ext cx="6108745" cy="1102154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0D341EF5-9814-D79A-BBE5-8C18A5E17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72223" y="3195567"/>
            <a:ext cx="4304008" cy="286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029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D866D-9DA4-79F7-ABC0-841623381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729A0"/>
                </a:solidFill>
              </a:rPr>
              <a:t>Gesture control </a:t>
            </a:r>
            <a:r>
              <a:rPr lang="en-US" noProof="0" dirty="0"/>
              <a:t>– results 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3D9138A5-6BF9-D331-9C36-ADB12CEC6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5047" y="1401714"/>
            <a:ext cx="5386968" cy="509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45048681-DFDA-A474-E34C-4F8D871EA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85" y="1554549"/>
            <a:ext cx="4356100" cy="22479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A6FA38C-5481-DD64-7EBA-79C4D38C2BAA}"/>
              </a:ext>
            </a:extLst>
          </p:cNvPr>
          <p:cNvCxnSpPr>
            <a:cxnSpLocks/>
          </p:cNvCxnSpPr>
          <p:nvPr/>
        </p:nvCxnSpPr>
        <p:spPr>
          <a:xfrm>
            <a:off x="5414073" y="1554549"/>
            <a:ext cx="0" cy="483902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968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B8F67E-2539-F21B-48D1-461DD2EF5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729A0"/>
                </a:solidFill>
              </a:rPr>
              <a:t>Gesture control </a:t>
            </a:r>
            <a:r>
              <a:rPr lang="en-US" dirty="0"/>
              <a:t>- demo</a:t>
            </a:r>
            <a:endParaRPr lang="en-US" noProof="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6D5A8D3-5E38-C120-3FAD-E09ACBFABBDF}"/>
              </a:ext>
            </a:extLst>
          </p:cNvPr>
          <p:cNvSpPr/>
          <p:nvPr/>
        </p:nvSpPr>
        <p:spPr>
          <a:xfrm>
            <a:off x="3840480" y="2712720"/>
            <a:ext cx="4373880" cy="15392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ysClr val="windowText" lastClr="000000"/>
                </a:solidFill>
              </a:rPr>
              <a:t>See </a:t>
            </a:r>
            <a:r>
              <a:rPr lang="de-DE" dirty="0" err="1">
                <a:solidFill>
                  <a:sysClr val="windowText" lastClr="000000"/>
                </a:solidFill>
              </a:rPr>
              <a:t>video</a:t>
            </a:r>
            <a:r>
              <a:rPr lang="de-DE" dirty="0">
                <a:solidFill>
                  <a:sysClr val="windowText" lastClr="000000"/>
                </a:solidFill>
              </a:rPr>
              <a:t> </a:t>
            </a:r>
            <a:r>
              <a:rPr lang="de-DE" dirty="0" err="1">
                <a:solidFill>
                  <a:sysClr val="windowText" lastClr="000000"/>
                </a:solidFill>
              </a:rPr>
              <a:t>folder</a:t>
            </a:r>
            <a:r>
              <a:rPr lang="de-DE" dirty="0">
                <a:solidFill>
                  <a:sysClr val="windowText" lastClr="000000"/>
                </a:solidFill>
              </a:rPr>
              <a:t> -&gt; „</a:t>
            </a:r>
            <a:r>
              <a:rPr lang="de-DE" dirty="0" err="1">
                <a:solidFill>
                  <a:sysClr val="windowText" lastClr="000000"/>
                </a:solidFill>
              </a:rPr>
              <a:t>gesture_control_short</a:t>
            </a:r>
            <a:r>
              <a:rPr lang="de-DE" dirty="0">
                <a:solidFill>
                  <a:sysClr val="windowText" lastClr="000000"/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008945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03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7B630DC-DCCA-DBC8-CE60-2CF158772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949420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noProof="0" dirty="0">
                <a:solidFill>
                  <a:srgbClr val="FFFFFF"/>
                </a:solidFill>
              </a:rPr>
              <a:t>Thanks, Spiced Academy!</a:t>
            </a:r>
          </a:p>
        </p:txBody>
      </p:sp>
      <p:sp>
        <p:nvSpPr>
          <p:cNvPr id="17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7FAB0F4-173F-3816-21AE-7767DF9E72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6251" y="819442"/>
            <a:ext cx="7163222" cy="5088985"/>
          </a:xfrm>
          <a:prstGeom prst="rect">
            <a:avLst/>
          </a:prstGeom>
          <a:effectLst/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A8B05321-D2F4-342E-D989-1E43407167D4}"/>
              </a:ext>
            </a:extLst>
          </p:cNvPr>
          <p:cNvSpPr txBox="1"/>
          <p:nvPr/>
        </p:nvSpPr>
        <p:spPr>
          <a:xfrm>
            <a:off x="493354" y="6338986"/>
            <a:ext cx="9403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Source: https://</a:t>
            </a:r>
            <a:r>
              <a:rPr lang="de-DE" sz="1400" dirty="0" err="1">
                <a:solidFill>
                  <a:schemeClr val="bg1"/>
                </a:solidFill>
              </a:rPr>
              <a:t>kekememes.de</a:t>
            </a:r>
            <a:r>
              <a:rPr lang="de-DE" sz="1400" dirty="0">
                <a:solidFill>
                  <a:schemeClr val="bg1"/>
                </a:solidFill>
              </a:rPr>
              <a:t>/</a:t>
            </a:r>
            <a:r>
              <a:rPr lang="de-DE" sz="1400" dirty="0" err="1">
                <a:solidFill>
                  <a:schemeClr val="bg1"/>
                </a:solidFill>
              </a:rPr>
              <a:t>picture</a:t>
            </a:r>
            <a:r>
              <a:rPr lang="de-DE" sz="1400" dirty="0">
                <a:solidFill>
                  <a:schemeClr val="bg1"/>
                </a:solidFill>
              </a:rPr>
              <a:t>/the-two-states-of-every-programmer-have-no-idea-1ama-eXjb8hWM8</a:t>
            </a:r>
          </a:p>
        </p:txBody>
      </p:sp>
    </p:spTree>
    <p:extLst>
      <p:ext uri="{BB962C8B-B14F-4D97-AF65-F5344CB8AC3E}">
        <p14:creationId xmlns:p14="http://schemas.microsoft.com/office/powerpoint/2010/main" val="1384753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515A181B-3321-EEDC-8147-875C15853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0" y="1181877"/>
            <a:ext cx="5727700" cy="32512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94ADF4D-D11F-3172-12EA-8BD6DC536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729A0"/>
                </a:solidFill>
              </a:rPr>
              <a:t>CNNs are fascinating </a:t>
            </a:r>
            <a:r>
              <a:rPr lang="en-US" noProof="0" dirty="0"/>
              <a:t>– what could I do with it?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7851CEA-68A6-C8B9-F8B2-4C21D9693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588" y="2956251"/>
            <a:ext cx="5177187" cy="298845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D3B6694-665B-7E57-CFE6-C04C3A5E10D7}"/>
              </a:ext>
            </a:extLst>
          </p:cNvPr>
          <p:cNvSpPr txBox="1"/>
          <p:nvPr/>
        </p:nvSpPr>
        <p:spPr>
          <a:xfrm>
            <a:off x="10365259" y="6338986"/>
            <a:ext cx="1977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dirty="0"/>
              <a:t>Source: </a:t>
            </a:r>
            <a:r>
              <a:rPr lang="en-US" sz="1400" dirty="0" err="1"/>
              <a:t>youtube</a:t>
            </a:r>
            <a:endParaRPr lang="en-US" sz="14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80D7B95-35F4-3B42-1B60-97B972C23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8" y="1847812"/>
            <a:ext cx="5565780" cy="31623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0F772B9E-6718-BDD0-BFED-C33A470CFEB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4900" y="3625962"/>
            <a:ext cx="5302250" cy="29588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8613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758950-3B00-1D00-F850-0F56AD1A3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7729A0"/>
                </a:solidFill>
              </a:rPr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3600229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1E5528-4D9A-1269-FF51-2ABEFDC81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rgbClr val="7729A0"/>
                </a:solidFill>
              </a:rPr>
              <a:t>Voice </a:t>
            </a:r>
            <a:r>
              <a:rPr lang="de-DE" b="1" dirty="0" err="1">
                <a:solidFill>
                  <a:srgbClr val="7729A0"/>
                </a:solidFill>
              </a:rPr>
              <a:t>control</a:t>
            </a:r>
            <a:r>
              <a:rPr lang="de-DE" b="1" dirty="0">
                <a:solidFill>
                  <a:srgbClr val="7729A0"/>
                </a:solidFill>
              </a:rPr>
              <a:t> </a:t>
            </a:r>
            <a:r>
              <a:rPr lang="de-DE" dirty="0"/>
              <a:t>–  4 </a:t>
            </a:r>
            <a:r>
              <a:rPr lang="de-DE" dirty="0" err="1"/>
              <a:t>main</a:t>
            </a:r>
            <a:r>
              <a:rPr lang="de-DE" dirty="0"/>
              <a:t> „</a:t>
            </a:r>
            <a:r>
              <a:rPr lang="de-DE" dirty="0" err="1"/>
              <a:t>async"routines</a:t>
            </a:r>
            <a:endParaRPr lang="de-DE" dirty="0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E9F2134B-E008-B79A-38BD-512E9C4EEC6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0671" y="1674214"/>
            <a:ext cx="4843129" cy="4128705"/>
          </a:xfrm>
          <a:prstGeom prst="rect">
            <a:avLst/>
          </a:prstGeom>
        </p:spPr>
      </p:pic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64AF9E6A-F0D8-6DE1-2106-A68A9985B77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37932"/>
            <a:ext cx="5052646" cy="479518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3218A13-8892-D1A5-9031-997FBEE67B6F}"/>
              </a:ext>
            </a:extLst>
          </p:cNvPr>
          <p:cNvSpPr/>
          <p:nvPr/>
        </p:nvSpPr>
        <p:spPr>
          <a:xfrm>
            <a:off x="1458098" y="3391929"/>
            <a:ext cx="185351" cy="18535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E4181CF-71DF-A374-A536-F02487A10FEA}"/>
              </a:ext>
            </a:extLst>
          </p:cNvPr>
          <p:cNvSpPr/>
          <p:nvPr/>
        </p:nvSpPr>
        <p:spPr>
          <a:xfrm>
            <a:off x="6961693" y="1841156"/>
            <a:ext cx="185351" cy="18535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0150763-32F8-9A5E-0D4A-3C0E64BEF459}"/>
              </a:ext>
            </a:extLst>
          </p:cNvPr>
          <p:cNvSpPr/>
          <p:nvPr/>
        </p:nvSpPr>
        <p:spPr>
          <a:xfrm>
            <a:off x="1427206" y="5128117"/>
            <a:ext cx="185351" cy="18535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B021E6E-FF1F-664E-25D4-9B2D1F754C33}"/>
              </a:ext>
            </a:extLst>
          </p:cNvPr>
          <p:cNvSpPr/>
          <p:nvPr/>
        </p:nvSpPr>
        <p:spPr>
          <a:xfrm>
            <a:off x="6974049" y="2913282"/>
            <a:ext cx="185351" cy="18535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556661A-2DD5-6CDF-99E8-B8A4730B3DD3}"/>
              </a:ext>
            </a:extLst>
          </p:cNvPr>
          <p:cNvSpPr txBox="1"/>
          <p:nvPr/>
        </p:nvSpPr>
        <p:spPr>
          <a:xfrm>
            <a:off x="6961693" y="5971453"/>
            <a:ext cx="4374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i="1" dirty="0" err="1"/>
              <a:t>main.py</a:t>
            </a:r>
            <a:r>
              <a:rPr lang="en-US" sz="2400" i="1" dirty="0"/>
              <a:t>  as pseudo code</a:t>
            </a:r>
          </a:p>
        </p:txBody>
      </p:sp>
    </p:spTree>
    <p:extLst>
      <p:ext uri="{BB962C8B-B14F-4D97-AF65-F5344CB8AC3E}">
        <p14:creationId xmlns:p14="http://schemas.microsoft.com/office/powerpoint/2010/main" val="2619254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E23392-CDAF-D98C-C9B7-8E9DA2FC1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729A0"/>
                </a:solidFill>
              </a:rPr>
              <a:t>Face tracking </a:t>
            </a:r>
            <a:r>
              <a:rPr lang="en-US" noProof="0" dirty="0"/>
              <a:t>– loss function for regression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D4C06F6-CD64-167E-8BE6-71C566D475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091"/>
          <a:stretch/>
        </p:blipFill>
        <p:spPr bwMode="auto">
          <a:xfrm>
            <a:off x="838200" y="2700314"/>
            <a:ext cx="2631913" cy="195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674D8FEC-8AAA-9CE6-1C5A-3CBCE8BAB6A4}"/>
              </a:ext>
            </a:extLst>
          </p:cNvPr>
          <p:cNvSpPr/>
          <p:nvPr/>
        </p:nvSpPr>
        <p:spPr>
          <a:xfrm>
            <a:off x="1943541" y="3121123"/>
            <a:ext cx="1296007" cy="546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dirty="0">
                <a:solidFill>
                  <a:schemeClr val="tx1"/>
                </a:solidFill>
              </a:rPr>
              <a:t>Regression </a:t>
            </a:r>
            <a:r>
              <a:rPr lang="de-DE" dirty="0" err="1">
                <a:solidFill>
                  <a:schemeClr val="tx1"/>
                </a:solidFill>
              </a:rPr>
              <a:t>loss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AA21597C-A4A9-84F3-9ED4-884B8E403A36}"/>
              </a:ext>
            </a:extLst>
          </p:cNvPr>
          <p:cNvCxnSpPr>
            <a:cxnSpLocks/>
          </p:cNvCxnSpPr>
          <p:nvPr/>
        </p:nvCxnSpPr>
        <p:spPr>
          <a:xfrm>
            <a:off x="3800706" y="1568768"/>
            <a:ext cx="0" cy="462544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 descr="Ein Bild, das Text enthält.&#10;&#10;Automatisch generierte Beschreibung">
            <a:extLst>
              <a:ext uri="{FF2B5EF4-FFF2-40B4-BE49-F238E27FC236}">
                <a16:creationId xmlns:a16="http://schemas.microsoft.com/office/drawing/2014/main" id="{44FC147D-2DE5-03EC-27F6-B44D269D71E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5247" y="2245506"/>
            <a:ext cx="7731625" cy="336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20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AD4D5B72-8E2E-6DD6-EEFF-76F1B4B732E4}"/>
              </a:ext>
            </a:extLst>
          </p:cNvPr>
          <p:cNvSpPr/>
          <p:nvPr/>
        </p:nvSpPr>
        <p:spPr>
          <a:xfrm>
            <a:off x="7502795" y="1507524"/>
            <a:ext cx="3964261" cy="4807725"/>
          </a:xfrm>
          <a:prstGeom prst="rect">
            <a:avLst/>
          </a:prstGeom>
          <a:solidFill>
            <a:schemeClr val="bg1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BD7B612-D8DA-83BA-B016-A55CCF4CA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7482"/>
            <a:ext cx="6243937" cy="1325563"/>
          </a:xfrm>
        </p:spPr>
        <p:txBody>
          <a:bodyPr/>
          <a:lstStyle/>
          <a:p>
            <a:r>
              <a:rPr lang="en-US" dirty="0"/>
              <a:t>A drone named </a:t>
            </a:r>
            <a:r>
              <a:rPr lang="en-US" b="1" dirty="0">
                <a:solidFill>
                  <a:srgbClr val="7729A0"/>
                </a:solidFill>
              </a:rPr>
              <a:t>“Spicy”</a:t>
            </a:r>
          </a:p>
        </p:txBody>
      </p:sp>
      <p:pic>
        <p:nvPicPr>
          <p:cNvPr id="1026" name="Picture 2" descr="DJI Ryze Tello - Mini-Drohne ideal für kurze Videos mit EZ-Shots,  VR-Brillen und Gamecontrollern kompatibilität, 720p HD-Übertragung und 100  Meter Reichweite: Amazon.de: Spielzeug">
            <a:extLst>
              <a:ext uri="{FF2B5EF4-FFF2-40B4-BE49-F238E27FC236}">
                <a16:creationId xmlns:a16="http://schemas.microsoft.com/office/drawing/2014/main" id="{94D4D62C-A40E-D5E0-BAC9-207321933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9049" y="2754785"/>
            <a:ext cx="5209393" cy="3202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7DC08A5-EC1E-8F05-305C-BE860C354C3B}"/>
              </a:ext>
            </a:extLst>
          </p:cNvPr>
          <p:cNvSpPr txBox="1"/>
          <p:nvPr/>
        </p:nvSpPr>
        <p:spPr>
          <a:xfrm>
            <a:off x="7701992" y="2635993"/>
            <a:ext cx="3579612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b="1" dirty="0"/>
              <a:t>Voice control </a:t>
            </a:r>
            <a:r>
              <a:rPr lang="en-US" sz="2400" dirty="0"/>
              <a:t>leveraging </a:t>
            </a:r>
            <a:r>
              <a:rPr lang="en-US" sz="2400" dirty="0" err="1"/>
              <a:t>AssemblyAI</a:t>
            </a:r>
            <a:r>
              <a:rPr lang="en-US" sz="2400" dirty="0"/>
              <a:t> API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b="1" dirty="0"/>
              <a:t>Face tracking </a:t>
            </a:r>
            <a:r>
              <a:rPr lang="en-US" sz="2400" dirty="0"/>
              <a:t>using a face detection model built from scratch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b="1" dirty="0"/>
              <a:t>Hand gesture control</a:t>
            </a:r>
            <a:r>
              <a:rPr lang="en-US" sz="2400" dirty="0"/>
              <a:t> leveraging </a:t>
            </a:r>
            <a:r>
              <a:rPr lang="en-US" sz="2400" dirty="0" err="1"/>
              <a:t>MediaPipe‘s</a:t>
            </a:r>
            <a:r>
              <a:rPr lang="en-US" sz="2400" dirty="0"/>
              <a:t> holistic model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6A75EA5-FF08-A604-5C6F-12838655C426}"/>
              </a:ext>
            </a:extLst>
          </p:cNvPr>
          <p:cNvSpPr txBox="1"/>
          <p:nvPr/>
        </p:nvSpPr>
        <p:spPr>
          <a:xfrm>
            <a:off x="838200" y="1704916"/>
            <a:ext cx="3174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Tello drone</a:t>
            </a:r>
            <a:endParaRPr lang="en-US" sz="2800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1BBBD26-7726-A902-ECCD-1BD973C2D293}"/>
              </a:ext>
            </a:extLst>
          </p:cNvPr>
          <p:cNvCxnSpPr/>
          <p:nvPr/>
        </p:nvCxnSpPr>
        <p:spPr>
          <a:xfrm>
            <a:off x="838200" y="2268182"/>
            <a:ext cx="5971674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14A70BA4-59A0-2181-1DFC-5BF5D7B41D7B}"/>
              </a:ext>
            </a:extLst>
          </p:cNvPr>
          <p:cNvSpPr txBox="1"/>
          <p:nvPr/>
        </p:nvSpPr>
        <p:spPr>
          <a:xfrm>
            <a:off x="7700658" y="1689804"/>
            <a:ext cx="3585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Key features</a:t>
            </a:r>
            <a:endParaRPr lang="en-US" sz="2800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A0AC792E-46C3-F87A-F2E9-0820F5F81A59}"/>
              </a:ext>
            </a:extLst>
          </p:cNvPr>
          <p:cNvCxnSpPr>
            <a:cxnSpLocks/>
          </p:cNvCxnSpPr>
          <p:nvPr/>
        </p:nvCxnSpPr>
        <p:spPr>
          <a:xfrm>
            <a:off x="7230533" y="1690688"/>
            <a:ext cx="0" cy="462544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F7F1879E-5EB8-ADDB-29BA-B289DE45B524}"/>
              </a:ext>
            </a:extLst>
          </p:cNvPr>
          <p:cNvCxnSpPr>
            <a:cxnSpLocks/>
          </p:cNvCxnSpPr>
          <p:nvPr/>
        </p:nvCxnSpPr>
        <p:spPr>
          <a:xfrm>
            <a:off x="7700658" y="2268182"/>
            <a:ext cx="3579616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hteck 2">
            <a:extLst>
              <a:ext uri="{FF2B5EF4-FFF2-40B4-BE49-F238E27FC236}">
                <a16:creationId xmlns:a16="http://schemas.microsoft.com/office/drawing/2014/main" id="{5A7E7C9F-74BE-3D2D-9C10-101A4529AE5C}"/>
              </a:ext>
            </a:extLst>
          </p:cNvPr>
          <p:cNvSpPr/>
          <p:nvPr/>
        </p:nvSpPr>
        <p:spPr>
          <a:xfrm>
            <a:off x="9407150" y="4199800"/>
            <a:ext cx="1433573" cy="439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chemeClr val="accent2"/>
                </a:solidFill>
              </a:rPr>
              <a:t>OpenCV</a:t>
            </a:r>
            <a:endParaRPr lang="de-DE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23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901BB860-F043-78EF-C5D1-312AEC6FC3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49330" y="259492"/>
            <a:ext cx="6487645" cy="6289590"/>
          </a:xfrm>
          <a:prstGeom prst="rect">
            <a:avLst/>
          </a:prstGeom>
        </p:spPr>
      </p:pic>
      <p:pic>
        <p:nvPicPr>
          <p:cNvPr id="29" name="Grafik 28" descr="Required equipment for iron">
            <a:extLst>
              <a:ext uri="{FF2B5EF4-FFF2-40B4-BE49-F238E27FC236}">
                <a16:creationId xmlns:a16="http://schemas.microsoft.com/office/drawing/2014/main" id="{82FC96E7-FCE2-D40E-F6A1-9631B7B0A23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62" y="0"/>
            <a:ext cx="5266114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07759E4-AED4-CF60-9CEC-B97F24115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25" y="377481"/>
            <a:ext cx="4848323" cy="1325563"/>
          </a:xfrm>
        </p:spPr>
        <p:txBody>
          <a:bodyPr>
            <a:normAutofit/>
          </a:bodyPr>
          <a:lstStyle/>
          <a:p>
            <a:r>
              <a:rPr lang="en-US" noProof="0" dirty="0">
                <a:solidFill>
                  <a:schemeClr val="bg1"/>
                </a:solidFill>
              </a:rPr>
              <a:t>Prerequisites &amp; </a:t>
            </a:r>
            <a:br>
              <a:rPr lang="en-US" noProof="0" dirty="0">
                <a:solidFill>
                  <a:schemeClr val="bg1"/>
                </a:solidFill>
              </a:rPr>
            </a:br>
            <a:r>
              <a:rPr lang="en-US" noProof="0" dirty="0">
                <a:solidFill>
                  <a:schemeClr val="bg1"/>
                </a:solidFill>
              </a:rPr>
              <a:t>    	             structure    </a:t>
            </a:r>
          </a:p>
        </p:txBody>
      </p:sp>
    </p:spTree>
    <p:extLst>
      <p:ext uri="{BB962C8B-B14F-4D97-AF65-F5344CB8AC3E}">
        <p14:creationId xmlns:p14="http://schemas.microsoft.com/office/powerpoint/2010/main" val="2368530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12DD8B6-0157-12F0-8AEB-AB36D973773F}"/>
              </a:ext>
            </a:extLst>
          </p:cNvPr>
          <p:cNvSpPr/>
          <p:nvPr/>
        </p:nvSpPr>
        <p:spPr>
          <a:xfrm>
            <a:off x="939114" y="2063578"/>
            <a:ext cx="6536724" cy="9267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19D53B-2A29-180E-88DE-45BF9B65D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978" y="2211860"/>
            <a:ext cx="10515600" cy="2222611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b="1" dirty="0">
                <a:solidFill>
                  <a:srgbClr val="7729A0"/>
                </a:solidFill>
              </a:rPr>
              <a:t>Voice control</a:t>
            </a:r>
            <a:br>
              <a:rPr lang="en-US" b="1" dirty="0">
                <a:solidFill>
                  <a:srgbClr val="7729A0"/>
                </a:solidFill>
              </a:rPr>
            </a:br>
            <a:r>
              <a:rPr lang="en-US" dirty="0"/>
              <a:t>Face tracking</a:t>
            </a:r>
            <a:br>
              <a:rPr lang="en-US" dirty="0"/>
            </a:br>
            <a:r>
              <a:rPr lang="en-US" dirty="0"/>
              <a:t>Gesture control</a:t>
            </a:r>
          </a:p>
        </p:txBody>
      </p:sp>
    </p:spTree>
    <p:extLst>
      <p:ext uri="{BB962C8B-B14F-4D97-AF65-F5344CB8AC3E}">
        <p14:creationId xmlns:p14="http://schemas.microsoft.com/office/powerpoint/2010/main" val="1130425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455274-518C-3362-E6D7-35A003335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7729A0"/>
                </a:solidFill>
              </a:rPr>
              <a:t>Voice control </a:t>
            </a:r>
            <a:r>
              <a:rPr lang="en-US" dirty="0"/>
              <a:t>serves as the main interface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E9D9813-AB61-8F46-98D8-EEAF18AE0328}"/>
              </a:ext>
            </a:extLst>
          </p:cNvPr>
          <p:cNvSpPr txBox="1"/>
          <p:nvPr/>
        </p:nvSpPr>
        <p:spPr>
          <a:xfrm>
            <a:off x="7810057" y="1749391"/>
            <a:ext cx="3681937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7729A0"/>
                </a:solidFill>
              </a:rPr>
              <a:t>How?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Leveraging </a:t>
            </a:r>
            <a:r>
              <a:rPr lang="en-US" sz="2400" b="1" dirty="0" err="1"/>
              <a:t>AssemblyAI</a:t>
            </a:r>
            <a:r>
              <a:rPr lang="en-US" sz="2400" b="1" dirty="0"/>
              <a:t> </a:t>
            </a:r>
            <a:r>
              <a:rPr lang="en-US" sz="2400" dirty="0"/>
              <a:t>API and </a:t>
            </a:r>
            <a:r>
              <a:rPr lang="en-US" sz="2400" b="1" dirty="0"/>
              <a:t>Async IO </a:t>
            </a:r>
            <a:r>
              <a:rPr lang="en-US" sz="2400" dirty="0"/>
              <a:t>(a concurrent programming design)</a:t>
            </a:r>
          </a:p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7729A0"/>
                </a:solidFill>
              </a:rPr>
              <a:t>Why?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Serves as </a:t>
            </a:r>
            <a:r>
              <a:rPr lang="en-US" sz="2400" b="1" dirty="0"/>
              <a:t>main</a:t>
            </a:r>
            <a:r>
              <a:rPr lang="en-US" sz="2400" dirty="0"/>
              <a:t> interface 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Control drone </a:t>
            </a:r>
            <a:r>
              <a:rPr lang="en-US" sz="2400" b="1" dirty="0"/>
              <a:t>more  independently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Allow </a:t>
            </a:r>
            <a:r>
              <a:rPr lang="en-US" sz="2400" b="1" dirty="0"/>
              <a:t>switching</a:t>
            </a:r>
            <a:r>
              <a:rPr lang="en-US" sz="2400" dirty="0"/>
              <a:t> between </a:t>
            </a:r>
            <a:r>
              <a:rPr lang="en-US" sz="2400" b="1" dirty="0"/>
              <a:t>modes</a:t>
            </a:r>
          </a:p>
        </p:txBody>
      </p:sp>
      <p:pic>
        <p:nvPicPr>
          <p:cNvPr id="6" name="Grafik 5" descr="Ein Bild, das Text, Screenshot, Elektronik enthält.&#10;&#10;Automatisch generierte Beschreibung">
            <a:extLst>
              <a:ext uri="{FF2B5EF4-FFF2-40B4-BE49-F238E27FC236}">
                <a16:creationId xmlns:a16="http://schemas.microsoft.com/office/drawing/2014/main" id="{74F6F9E7-2EDC-3E8C-07D2-D629A662BF2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796" y="2083023"/>
            <a:ext cx="6374908" cy="3712296"/>
          </a:xfrm>
          <a:prstGeom prst="rect">
            <a:avLst/>
          </a:prstGeom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8581B80-724F-6F2A-79AE-0ED29B5AFA33}"/>
              </a:ext>
            </a:extLst>
          </p:cNvPr>
          <p:cNvCxnSpPr>
            <a:cxnSpLocks/>
          </p:cNvCxnSpPr>
          <p:nvPr/>
        </p:nvCxnSpPr>
        <p:spPr>
          <a:xfrm>
            <a:off x="7625946" y="1690688"/>
            <a:ext cx="0" cy="462544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676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D12DD8B6-0157-12F0-8AEB-AB36D973773F}"/>
              </a:ext>
            </a:extLst>
          </p:cNvPr>
          <p:cNvSpPr/>
          <p:nvPr/>
        </p:nvSpPr>
        <p:spPr>
          <a:xfrm>
            <a:off x="939114" y="2965621"/>
            <a:ext cx="6536724" cy="9267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19D53B-2A29-180E-88DE-45BF9B65D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978" y="2211860"/>
            <a:ext cx="10515600" cy="2222611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dirty="0"/>
              <a:t>Voice control</a:t>
            </a:r>
            <a:br>
              <a:rPr lang="en-US" b="1" dirty="0">
                <a:solidFill>
                  <a:srgbClr val="7729A0"/>
                </a:solidFill>
              </a:rPr>
            </a:br>
            <a:r>
              <a:rPr lang="en-US" b="1" dirty="0">
                <a:solidFill>
                  <a:srgbClr val="7729A0"/>
                </a:solidFill>
              </a:rPr>
              <a:t>Face tracking</a:t>
            </a:r>
            <a:br>
              <a:rPr lang="en-US" dirty="0"/>
            </a:br>
            <a:r>
              <a:rPr lang="en-US" dirty="0"/>
              <a:t>Gesture control</a:t>
            </a:r>
          </a:p>
        </p:txBody>
      </p:sp>
    </p:spTree>
    <p:extLst>
      <p:ext uri="{BB962C8B-B14F-4D97-AF65-F5344CB8AC3E}">
        <p14:creationId xmlns:p14="http://schemas.microsoft.com/office/powerpoint/2010/main" val="3805624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D47F2846-FE44-675E-9DC9-41A99B78F522}"/>
              </a:ext>
            </a:extLst>
          </p:cNvPr>
          <p:cNvSpPr/>
          <p:nvPr/>
        </p:nvSpPr>
        <p:spPr>
          <a:xfrm>
            <a:off x="838200" y="1690688"/>
            <a:ext cx="5949462" cy="46397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92E7AF-9585-8DB8-934A-6B0B85123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729A0"/>
                </a:solidFill>
              </a:rPr>
              <a:t>Face tracking </a:t>
            </a:r>
            <a:r>
              <a:rPr lang="en-US" noProof="0" dirty="0"/>
              <a:t>– basic idea (1/2)</a:t>
            </a:r>
          </a:p>
        </p:txBody>
      </p:sp>
      <p:pic>
        <p:nvPicPr>
          <p:cNvPr id="4" name="Grafik 3" descr="Ein Bild, das Wand, drinnen, Person enthält.&#10;&#10;Automatisch generierte Beschreibung">
            <a:extLst>
              <a:ext uri="{FF2B5EF4-FFF2-40B4-BE49-F238E27FC236}">
                <a16:creationId xmlns:a16="http://schemas.microsoft.com/office/drawing/2014/main" id="{32869772-EADD-2FF5-8FC6-DD8B4DC173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2173" y="1940010"/>
            <a:ext cx="2265406" cy="2691585"/>
          </a:xfrm>
          <a:prstGeom prst="rect">
            <a:avLst/>
          </a:prstGeom>
        </p:spPr>
      </p:pic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CBB11381-733A-82EE-CAC5-36FE0BB7D10D}"/>
              </a:ext>
            </a:extLst>
          </p:cNvPr>
          <p:cNvCxnSpPr>
            <a:cxnSpLocks/>
            <a:stCxn id="5" idx="0"/>
            <a:endCxn id="5" idx="2"/>
          </p:cNvCxnSpPr>
          <p:nvPr/>
        </p:nvCxnSpPr>
        <p:spPr>
          <a:xfrm>
            <a:off x="3812931" y="1690688"/>
            <a:ext cx="0" cy="463977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0E63E337-1645-3F0C-1067-49C8E2251DAD}"/>
              </a:ext>
            </a:extLst>
          </p:cNvPr>
          <p:cNvCxnSpPr>
            <a:cxnSpLocks/>
            <a:stCxn id="5" idx="3"/>
            <a:endCxn id="5" idx="1"/>
          </p:cNvCxnSpPr>
          <p:nvPr/>
        </p:nvCxnSpPr>
        <p:spPr>
          <a:xfrm flipH="1">
            <a:off x="838200" y="4010575"/>
            <a:ext cx="5949462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65ACFC12-1A67-5ED9-82F9-9EAD8AF97066}"/>
              </a:ext>
            </a:extLst>
          </p:cNvPr>
          <p:cNvCxnSpPr/>
          <p:nvPr/>
        </p:nvCxnSpPr>
        <p:spPr>
          <a:xfrm>
            <a:off x="2454876" y="3262184"/>
            <a:ext cx="1358055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E51A251F-2A81-4459-334C-F352C4232076}"/>
              </a:ext>
            </a:extLst>
          </p:cNvPr>
          <p:cNvCxnSpPr>
            <a:cxnSpLocks/>
          </p:cNvCxnSpPr>
          <p:nvPr/>
        </p:nvCxnSpPr>
        <p:spPr>
          <a:xfrm>
            <a:off x="2454876" y="3262184"/>
            <a:ext cx="0" cy="60548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F04B4B2C-21CE-B224-5731-99FF06FD7D11}"/>
              </a:ext>
            </a:extLst>
          </p:cNvPr>
          <p:cNvSpPr txBox="1"/>
          <p:nvPr/>
        </p:nvSpPr>
        <p:spPr>
          <a:xfrm>
            <a:off x="7912382" y="1749391"/>
            <a:ext cx="3579612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/>
              <a:t>Approach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Identify face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Draw boundary box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Determine center point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Move drone to </a:t>
            </a:r>
            <a:r>
              <a:rPr lang="en-US" sz="2400" b="1" dirty="0">
                <a:solidFill>
                  <a:srgbClr val="7030A0"/>
                </a:solidFill>
              </a:rPr>
              <a:t>align center point</a:t>
            </a:r>
            <a:r>
              <a:rPr lang="en-US" sz="2400" dirty="0">
                <a:solidFill>
                  <a:srgbClr val="7030A0"/>
                </a:solidFill>
              </a:rPr>
              <a:t> and center of camera (turn/up/down)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PD control is used (i.e. error + previous error)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25C482AE-8B1C-E05B-F3B1-24FE2682F58C}"/>
              </a:ext>
            </a:extLst>
          </p:cNvPr>
          <p:cNvCxnSpPr>
            <a:cxnSpLocks/>
          </p:cNvCxnSpPr>
          <p:nvPr/>
        </p:nvCxnSpPr>
        <p:spPr>
          <a:xfrm>
            <a:off x="7625946" y="1690688"/>
            <a:ext cx="0" cy="462544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35BDAB18-247F-6362-B258-C54F52D17CF3}"/>
              </a:ext>
            </a:extLst>
          </p:cNvPr>
          <p:cNvSpPr txBox="1"/>
          <p:nvPr/>
        </p:nvSpPr>
        <p:spPr>
          <a:xfrm>
            <a:off x="4683938" y="5817444"/>
            <a:ext cx="2103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i="1" dirty="0"/>
              <a:t>Drone camera/view</a:t>
            </a:r>
          </a:p>
        </p:txBody>
      </p:sp>
    </p:spTree>
    <p:extLst>
      <p:ext uri="{BB962C8B-B14F-4D97-AF65-F5344CB8AC3E}">
        <p14:creationId xmlns:p14="http://schemas.microsoft.com/office/powerpoint/2010/main" val="1360914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D47F2846-FE44-675E-9DC9-41A99B78F522}"/>
              </a:ext>
            </a:extLst>
          </p:cNvPr>
          <p:cNvSpPr/>
          <p:nvPr/>
        </p:nvSpPr>
        <p:spPr>
          <a:xfrm>
            <a:off x="838200" y="1690688"/>
            <a:ext cx="5949462" cy="46397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92E7AF-9585-8DB8-934A-6B0B85123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729A0"/>
                </a:solidFill>
              </a:rPr>
              <a:t>Face tracking </a:t>
            </a:r>
            <a:r>
              <a:rPr lang="en-US" noProof="0" dirty="0"/>
              <a:t>– basic idea (2/2)</a:t>
            </a:r>
          </a:p>
        </p:txBody>
      </p:sp>
      <p:pic>
        <p:nvPicPr>
          <p:cNvPr id="4" name="Grafik 3" descr="Ein Bild, das Wand, drinnen, Person enthält.&#10;&#10;Automatisch generierte Beschreibung">
            <a:extLst>
              <a:ext uri="{FF2B5EF4-FFF2-40B4-BE49-F238E27FC236}">
                <a16:creationId xmlns:a16="http://schemas.microsoft.com/office/drawing/2014/main" id="{32869772-EADD-2FF5-8FC6-DD8B4DC173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00864" y="3029182"/>
            <a:ext cx="1397229" cy="1660082"/>
          </a:xfrm>
          <a:prstGeom prst="rect">
            <a:avLst/>
          </a:prstGeom>
        </p:spPr>
      </p:pic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CBB11381-733A-82EE-CAC5-36FE0BB7D10D}"/>
              </a:ext>
            </a:extLst>
          </p:cNvPr>
          <p:cNvCxnSpPr>
            <a:cxnSpLocks/>
            <a:stCxn id="5" idx="0"/>
            <a:endCxn id="5" idx="2"/>
          </p:cNvCxnSpPr>
          <p:nvPr/>
        </p:nvCxnSpPr>
        <p:spPr>
          <a:xfrm>
            <a:off x="3812931" y="1690688"/>
            <a:ext cx="0" cy="463977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0E63E337-1645-3F0C-1067-49C8E2251DAD}"/>
              </a:ext>
            </a:extLst>
          </p:cNvPr>
          <p:cNvCxnSpPr>
            <a:cxnSpLocks/>
            <a:stCxn id="5" idx="3"/>
            <a:endCxn id="5" idx="1"/>
          </p:cNvCxnSpPr>
          <p:nvPr/>
        </p:nvCxnSpPr>
        <p:spPr>
          <a:xfrm flipH="1">
            <a:off x="838200" y="4010575"/>
            <a:ext cx="5949462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F04B4B2C-21CE-B224-5731-99FF06FD7D11}"/>
              </a:ext>
            </a:extLst>
          </p:cNvPr>
          <p:cNvSpPr txBox="1"/>
          <p:nvPr/>
        </p:nvSpPr>
        <p:spPr>
          <a:xfrm>
            <a:off x="7912382" y="1749391"/>
            <a:ext cx="3579612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/>
              <a:t>Approach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Identify face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Draw boundary box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Calculate area of boundary box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729A0"/>
                </a:solidFill>
              </a:rPr>
              <a:t>Keep </a:t>
            </a:r>
            <a:r>
              <a:rPr lang="en-US" sz="2400" b="1" dirty="0">
                <a:solidFill>
                  <a:srgbClr val="7729A0"/>
                </a:solidFill>
              </a:rPr>
              <a:t>area constant</a:t>
            </a:r>
            <a:r>
              <a:rPr lang="en-US" sz="2400" dirty="0">
                <a:solidFill>
                  <a:srgbClr val="7729A0"/>
                </a:solidFill>
              </a:rPr>
              <a:t> (predefined value) by moving the drone forward/backward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PD control is used (i.e. error + previous error)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25C482AE-8B1C-E05B-F3B1-24FE2682F58C}"/>
              </a:ext>
            </a:extLst>
          </p:cNvPr>
          <p:cNvCxnSpPr>
            <a:cxnSpLocks/>
          </p:cNvCxnSpPr>
          <p:nvPr/>
        </p:nvCxnSpPr>
        <p:spPr>
          <a:xfrm>
            <a:off x="7625946" y="1690688"/>
            <a:ext cx="0" cy="462544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35BDAB18-247F-6362-B258-C54F52D17CF3}"/>
              </a:ext>
            </a:extLst>
          </p:cNvPr>
          <p:cNvSpPr txBox="1"/>
          <p:nvPr/>
        </p:nvSpPr>
        <p:spPr>
          <a:xfrm>
            <a:off x="4683938" y="5817444"/>
            <a:ext cx="2103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i="1" dirty="0"/>
              <a:t>Drone camera/view</a:t>
            </a:r>
          </a:p>
        </p:txBody>
      </p:sp>
      <p:pic>
        <p:nvPicPr>
          <p:cNvPr id="14" name="Grafik 13" descr="Ein Bild, das Wand, drinnen, Person enthält.&#10;&#10;Automatisch generierte Beschreibung">
            <a:extLst>
              <a:ext uri="{FF2B5EF4-FFF2-40B4-BE49-F238E27FC236}">
                <a16:creationId xmlns:a16="http://schemas.microsoft.com/office/drawing/2014/main" id="{9B96A39D-B9FE-31E4-920D-F47170A7D84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68937" y="2417397"/>
            <a:ext cx="2427063" cy="288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445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380</Words>
  <Application>Microsoft Macintosh PowerPoint</Application>
  <PresentationFormat>Breitbild</PresentationFormat>
  <Paragraphs>67</Paragraphs>
  <Slides>22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</vt:lpstr>
      <vt:lpstr>A drone named “Spicy“…</vt:lpstr>
      <vt:lpstr>CNNs are fascinating – what could I do with it?</vt:lpstr>
      <vt:lpstr>A drone named “Spicy”</vt:lpstr>
      <vt:lpstr>Prerequisites &amp;                    structure    </vt:lpstr>
      <vt:lpstr>Voice control Face tracking Gesture control</vt:lpstr>
      <vt:lpstr>Voice control serves as the main interface</vt:lpstr>
      <vt:lpstr>Voice control Face tracking Gesture control</vt:lpstr>
      <vt:lpstr>Face tracking – basic idea (1/2)</vt:lpstr>
      <vt:lpstr>Face tracking – basic idea (2/2)</vt:lpstr>
      <vt:lpstr>Face tracking – workflow/generate data</vt:lpstr>
      <vt:lpstr>Face tracking – workflow/create network</vt:lpstr>
      <vt:lpstr>Face tracking – result “needs improvement”</vt:lpstr>
      <vt:lpstr>Face tracking – demo (w/ OpenCV model)</vt:lpstr>
      <vt:lpstr>Voice control Face tracking Gesture control</vt:lpstr>
      <vt:lpstr>Gesture control – basic idea</vt:lpstr>
      <vt:lpstr>Gesture control – workflow/create network</vt:lpstr>
      <vt:lpstr>Gesture control – results </vt:lpstr>
      <vt:lpstr>Gesture control - demo</vt:lpstr>
      <vt:lpstr>Thanks, Spiced Academy!</vt:lpstr>
      <vt:lpstr>Backup</vt:lpstr>
      <vt:lpstr>Voice control –  4 main „async"routines</vt:lpstr>
      <vt:lpstr>Face tracking – loss function for regression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drone project</dc:title>
  <dc:subject/>
  <dc:creator>Philip Witte</dc:creator>
  <cp:keywords/>
  <dc:description/>
  <cp:lastModifiedBy>Philip Witte</cp:lastModifiedBy>
  <cp:revision>39</cp:revision>
  <dcterms:created xsi:type="dcterms:W3CDTF">2022-06-08T20:17:46Z</dcterms:created>
  <dcterms:modified xsi:type="dcterms:W3CDTF">2022-06-19T13:15:13Z</dcterms:modified>
  <cp:category/>
</cp:coreProperties>
</file>